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349" r:id="rId2"/>
    <p:sldId id="348" r:id="rId3"/>
    <p:sldId id="351" r:id="rId4"/>
    <p:sldId id="270" r:id="rId5"/>
    <p:sldId id="271" r:id="rId6"/>
    <p:sldId id="352" r:id="rId7"/>
    <p:sldId id="330" r:id="rId8"/>
    <p:sldId id="290" r:id="rId9"/>
    <p:sldId id="294" r:id="rId10"/>
    <p:sldId id="296" r:id="rId11"/>
    <p:sldId id="297" r:id="rId12"/>
    <p:sldId id="353" r:id="rId13"/>
    <p:sldId id="355" r:id="rId14"/>
    <p:sldId id="356" r:id="rId15"/>
    <p:sldId id="357" r:id="rId16"/>
    <p:sldId id="358" r:id="rId17"/>
    <p:sldId id="359" r:id="rId18"/>
    <p:sldId id="360" r:id="rId19"/>
    <p:sldId id="364" r:id="rId20"/>
    <p:sldId id="361" r:id="rId21"/>
    <p:sldId id="362" r:id="rId22"/>
    <p:sldId id="363" r:id="rId23"/>
    <p:sldId id="370" r:id="rId24"/>
    <p:sldId id="367" r:id="rId25"/>
    <p:sldId id="368" r:id="rId26"/>
    <p:sldId id="369" r:id="rId27"/>
    <p:sldId id="365" r:id="rId28"/>
    <p:sldId id="329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53" autoAdjust="0"/>
    <p:restoredTop sz="94660"/>
  </p:normalViewPr>
  <p:slideViewPr>
    <p:cSldViewPr>
      <p:cViewPr varScale="1">
        <p:scale>
          <a:sx n="79" d="100"/>
          <a:sy n="79" d="100"/>
        </p:scale>
        <p:origin x="9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8D07C6-9D06-4B9B-8363-F24E4ED228BF}" type="datetimeFigureOut">
              <a:rPr lang="ar-SA" smtClean="0"/>
              <a:t>03/07/1443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10AA39-DDF8-49DC-AA5A-4CA1B9EADFE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76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FBB2-4F93-48EF-925D-D7622B8528B3}" type="uaqdatetime1">
              <a:rPr lang="ar-SA" smtClean="0"/>
              <a:t>03/07/1443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3C36-4233-4A94-B9EE-7B9DC07BA3DF}" type="uaqdatetime1">
              <a:rPr lang="ar-SA" smtClean="0"/>
              <a:t>03/07/1443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567A-E4E3-4573-8F17-85DC76F2F99D}" type="uaqdatetime1">
              <a:rPr lang="ar-SA" smtClean="0"/>
              <a:t>03/07/1443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8437-D856-438C-A8E8-E283C395112F}" type="uaqdatetime1">
              <a:rPr lang="ar-SA" smtClean="0"/>
              <a:t>03/07/1443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5577-2114-4A4F-B7DA-E9A87BEA761F}" type="uaqdatetime1">
              <a:rPr lang="ar-SA" smtClean="0"/>
              <a:t>03/07/1443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0A91-7E84-4D51-B781-8EAC1681A09D}" type="uaqdatetime1">
              <a:rPr lang="ar-SA" smtClean="0"/>
              <a:t>03/07/1443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EF6-8616-4D89-8E07-6D93B5EF3D2B}" type="uaqdatetime1">
              <a:rPr lang="ar-SA" smtClean="0"/>
              <a:t>03/07/1443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10D7-B695-4E55-A1E3-034FB5401C57}" type="uaqdatetime1">
              <a:rPr lang="ar-SA" smtClean="0"/>
              <a:t>03/07/1443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70A7-6465-46B7-A125-276901D110A0}" type="uaqdatetime1">
              <a:rPr lang="ar-SA" smtClean="0"/>
              <a:t>03/07/1443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7E4C-7C4D-4E12-980A-CEF7CD0E6FFB}" type="uaqdatetime1">
              <a:rPr lang="ar-SA" smtClean="0"/>
              <a:t>03/07/1443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6D2-1B0A-4347-AC91-4B2F4FD17090}" type="uaqdatetime1">
              <a:rPr lang="ar-SA" smtClean="0"/>
              <a:t>03/07/1443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4D7B-E823-444F-A1D8-F601DC988B74}" type="uaqdatetime1">
              <a:rPr lang="ar-SA" smtClean="0"/>
              <a:t>03/07/1443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0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-72008" y="1427637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physics- first year </a:t>
            </a:r>
            <a:endParaRPr lang="en-AU" sz="28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4"/>
          <p:cNvSpPr/>
          <p:nvPr/>
        </p:nvSpPr>
        <p:spPr>
          <a:xfrm>
            <a:off x="210884" y="5013861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003D5C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Dr.Ghania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Thaher</a:t>
            </a:r>
            <a:endParaRPr lang="en-US" sz="2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>
              <a:defRPr/>
            </a:pP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 of Basrah</a:t>
            </a:r>
            <a:endParaRPr lang="en-AU" sz="2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عنوان 1"/>
          <p:cNvSpPr>
            <a:spLocks noGrp="1"/>
          </p:cNvSpPr>
          <p:nvPr>
            <p:ph type="ctrTitle"/>
          </p:nvPr>
        </p:nvSpPr>
        <p:spPr>
          <a:xfrm>
            <a:off x="2051720" y="2603108"/>
            <a:ext cx="5286412" cy="2398719"/>
          </a:xfrm>
        </p:spPr>
        <p:txBody>
          <a:bodyPr>
            <a:noAutofit/>
          </a:bodyPr>
          <a:lstStyle/>
          <a:p>
            <a:pPr rtl="0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/>
              <a:t>Physics of Blood Flow in Small Arteries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FA9C81-D565-44A5-90C6-186FACE1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3C1DB2-3701-4ABE-A45C-E616682D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909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8" y="42860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2-The plasma along the vessel walls is moving more slowly than the red blood cells, the blood in the extremities has a greater percentage of red blood cells than when it left the heart .</a:t>
            </a:r>
          </a:p>
          <a:p>
            <a:pPr lvl="0"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This causes an increase in the hematocrit  in the hands and feet of approximately of 10% over the hematocrit of the whole blood.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21A7F-4910-48C2-8CA4-5168FAE4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400"/>
          <a:stretch/>
        </p:blipFill>
        <p:spPr>
          <a:xfrm>
            <a:off x="1707278" y="2924944"/>
            <a:ext cx="5580679" cy="397092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35350-DADB-427B-936F-4003420E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753DE-8152-4B1E-A4F6-323A0A8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10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3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se2.mm.bing.net/th?id=OIP.SbBFFMUIbQ4i7M1TU9laIQG2CO&amp;pid=15.1&amp;P=0&amp;w=555&amp;h=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3505"/>
            <a:ext cx="7557748" cy="32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7544" y="116632"/>
            <a:ext cx="2904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Turbulent flow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4DDDE-FDA9-4538-A4B7-464AADA4186A}"/>
              </a:ext>
            </a:extLst>
          </p:cNvPr>
          <p:cNvSpPr txBox="1"/>
          <p:nvPr/>
        </p:nvSpPr>
        <p:spPr>
          <a:xfrm>
            <a:off x="683567" y="701407"/>
            <a:ext cx="8314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Turbulent flow is characterized by the irregular movement of particles (chaotic) of the fluid.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C20F49-E860-4F3C-BE46-7441D7B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AEECE-79E3-453D-98C5-4768DC85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04800" y="4653136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flow makes an audible noise, which can be heard by a stethoscope. Obviously, flow that is turbulent causes much more resistance in the blood vessel than that laminar flow.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3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55576" y="260648"/>
            <a:ext cx="82089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flow </a:t>
            </a:r>
            <a:r>
              <a:rPr lang="en-US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refers to the movement of blood through the vessels from arteries to the capillaries and then into the veins.</a:t>
            </a:r>
            <a:r>
              <a:rPr lang="en-US" sz="2400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73D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Moreover, usually expressed in terms of volume of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per unit of time.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610" t="12352" r="-610" b="6765"/>
          <a:stretch/>
        </p:blipFill>
        <p:spPr>
          <a:xfrm>
            <a:off x="3141617" y="1824062"/>
            <a:ext cx="4552950" cy="47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0063" y="316969"/>
            <a:ext cx="3393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Poiseuille’s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Equation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صورة 2" descr="F:\محاضرات فيزياء طبية د.علي\flow\blood flow\Poiseuille's Law--What It Involves_files\legend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8"/>
          <a:stretch/>
        </p:blipFill>
        <p:spPr bwMode="auto">
          <a:xfrm>
            <a:off x="3124201" y="3789041"/>
            <a:ext cx="584218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18478" y="1001038"/>
            <a:ext cx="874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flow rate due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Poiseuilles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law: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3170" y="2355255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factors affect the blood flows in the vessel and its units of measurement: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Pressure difference (ΔP):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A8629-9A34-4E68-80E9-592ED760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D6C52-0C4D-4BAF-A4B2-637D7A51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35BE4D-C7A0-4DA1-BEA2-E6E13F4462E8}"/>
                  </a:ext>
                </a:extLst>
              </p:cNvPr>
              <p:cNvSpPr txBox="1"/>
              <p:nvPr/>
            </p:nvSpPr>
            <p:spPr>
              <a:xfrm>
                <a:off x="5744637" y="1042111"/>
                <a:ext cx="2592288" cy="1039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𝜟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𝜼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35BE4D-C7A0-4DA1-BEA2-E6E13F446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37" y="1042111"/>
                <a:ext cx="2592288" cy="1039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BC009FF-6E8A-49E1-AF3E-9CF5B590B317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5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340161" y="476672"/>
                <a:ext cx="8496944" cy="3556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2. Viscosity of fluid (η).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The flow of fluid varies inversely with the viscosity of fluid, i.e. greater the viscosity, lesser the flow and vice versa.</a:t>
                </a:r>
              </a:p>
              <a:p>
                <a:pPr algn="l" rtl="0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The viscosity of blood is typically 3x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to 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pas.</a:t>
                </a:r>
              </a:p>
              <a:p>
                <a:pPr algn="l" rtl="0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P (Poise)  or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Pa·s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or kg·m−1·s−1 are the units  For the formula, convert P (Poise)  to (Pa. s) by dividing the value by 10.</a:t>
                </a: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1" y="476672"/>
                <a:ext cx="8496944" cy="3556615"/>
              </a:xfrm>
              <a:prstGeom prst="rect">
                <a:avLst/>
              </a:prstGeom>
              <a:blipFill>
                <a:blip r:embed="rId4"/>
                <a:stretch>
                  <a:fillRect l="-1506" t="-1712" r="-1506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Viscosit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0D9F1-059D-49E1-ABF0-C4F4F152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4382C-1105-45AA-A3BD-B0483D73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04EC1-3EB2-4F5A-A2A2-E38FE677E2FE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60336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2920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Radius (a),: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if the radius is doubled the flow rate increases by 2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or factor 16.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D2A23-33B0-4E16-A23E-378F2C6C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4D7D6-289A-4285-A440-00E56AC3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47DDF-8195-4962-BA45-32128D8286ED}"/>
              </a:ext>
            </a:extLst>
          </p:cNvPr>
          <p:cNvSpPr txBox="1"/>
          <p:nvPr/>
        </p:nvSpPr>
        <p:spPr>
          <a:xfrm>
            <a:off x="200011" y="1180495"/>
            <a:ext cx="8309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>
                <a:solidFill>
                  <a:srgbClr val="D288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Length of the </a:t>
            </a:r>
            <a:r>
              <a:rPr lang="en-US" sz="2400" b="1" dirty="0">
                <a:solidFill>
                  <a:srgbClr val="D28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</a:t>
            </a:r>
            <a:r>
              <a:rPr lang="en-US" sz="2400" b="1" i="0" dirty="0">
                <a:solidFill>
                  <a:srgbClr val="D288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(L).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flow is inversely proportional to the length of the </a:t>
            </a:r>
            <a:r>
              <a:rPr lang="en-US" sz="24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صورة 1">
            <a:extLst>
              <a:ext uri="{FF2B5EF4-FFF2-40B4-BE49-F238E27FC236}">
                <a16:creationId xmlns:a16="http://schemas.microsoft.com/office/drawing/2014/main" id="{164D98A2-A29D-4C0D-BE3E-C3274F0FDD5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12" y="2011492"/>
            <a:ext cx="7128792" cy="43448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51EAF1-24CA-4A38-B4A9-849B49DE9ABF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4299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328592" cy="354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1520" y="26064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Poiseuille's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law applied to rigid tubes of constant radius. Blood flow in the circulatory system dos not obey the law exactly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because of major arteries have elastic walls and expand slightly at each heart beat.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5C4CE-9CFA-404A-B1D2-02239F66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CECF4-7060-4D8E-ABBE-D78481A8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5618C-90E0-42C1-9B83-F83DFA2FE210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14885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0" y="3137369"/>
            <a:ext cx="3946914" cy="287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67544" y="19867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resistance in the vascular system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1187624" y="2177390"/>
                <a:ext cx="12426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𝑷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77390"/>
                <a:ext cx="124264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294" t="-11628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A3DA3-8338-49B9-9E9F-7106B3FE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54B46-FF82-41CD-8031-F9EB7495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D35E80E-0188-4BB6-912C-A60D4E27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96" y="2907694"/>
            <a:ext cx="4762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ستطيل 3">
                <a:extLst>
                  <a:ext uri="{FF2B5EF4-FFF2-40B4-BE49-F238E27FC236}">
                    <a16:creationId xmlns:a16="http://schemas.microsoft.com/office/drawing/2014/main" id="{4D8EE6C1-7BC9-44E0-A706-880FE5C89848}"/>
                  </a:ext>
                </a:extLst>
              </p:cNvPr>
              <p:cNvSpPr/>
              <p:nvPr/>
            </p:nvSpPr>
            <p:spPr>
              <a:xfrm>
                <a:off x="6019800" y="2014338"/>
                <a:ext cx="16017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𝑹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مستطيل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8EE6C1-7BC9-44E0-A706-880FE5C8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014338"/>
                <a:ext cx="1601721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9924" t="-14583" b="-3229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FA060E9-AFAE-42A7-8916-3DEFBD2765CE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2389" y="8888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higher the pressure exerted by the heart, the faster blood will flow.</a:t>
            </a:r>
            <a:endParaRPr lang="ar-SA" sz="2400" dirty="0"/>
          </a:p>
        </p:txBody>
      </p:sp>
      <p:sp>
        <p:nvSpPr>
          <p:cNvPr id="7" name="مستطيل 6"/>
          <p:cNvSpPr/>
          <p:nvPr/>
        </p:nvSpPr>
        <p:spPr>
          <a:xfrm>
            <a:off x="4891065" y="920295"/>
            <a:ext cx="385919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higher the resistance, the slower the flow rate.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0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C0F5-93D0-4B95-B990-01F660AC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09B90-C0C0-4D3E-9BCD-92B5ABA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FE1A7-8E95-4F36-A1DF-67305FBCA613}"/>
              </a:ext>
            </a:extLst>
          </p:cNvPr>
          <p:cNvSpPr txBox="1"/>
          <p:nvPr/>
        </p:nvSpPr>
        <p:spPr>
          <a:xfrm>
            <a:off x="605683" y="476672"/>
            <a:ext cx="829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D288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Resistance (R).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mathematical calculation in principles of physics, resistance (R) is represented by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61274D-AFCA-4B24-BA30-0EBAF960E912}"/>
                  </a:ext>
                </a:extLst>
              </p:cNvPr>
              <p:cNvSpPr txBox="1"/>
              <p:nvPr/>
            </p:nvSpPr>
            <p:spPr>
              <a:xfrm>
                <a:off x="2267744" y="1504397"/>
                <a:ext cx="266429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𝜼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61274D-AFCA-4B24-BA30-0EBAF960E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504397"/>
                <a:ext cx="2664296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2">
                <a:extLst>
                  <a:ext uri="{FF2B5EF4-FFF2-40B4-BE49-F238E27FC236}">
                    <a16:creationId xmlns:a16="http://schemas.microsoft.com/office/drawing/2014/main" id="{14160397-AED7-4192-B93B-86A6EB5ACC25}"/>
                  </a:ext>
                </a:extLst>
              </p:cNvPr>
              <p:cNvSpPr/>
              <p:nvPr/>
            </p:nvSpPr>
            <p:spPr>
              <a:xfrm>
                <a:off x="786408" y="2788106"/>
                <a:ext cx="8291264" cy="2192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/>
                <a:r>
                  <a:rPr lang="en-US" sz="2400" b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replacing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𝜼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with R in the Poiseuille’s law, it becomes:</a:t>
                </a:r>
              </a:p>
              <a:p>
                <a:pPr lvl="0" algn="l" rtl="0"/>
                <a:r>
                  <a:rPr lang="en-US" sz="2400" b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 = ∆P / R</a:t>
                </a: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Q = Flow (Rate) </a:t>
                </a: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∆ P = pressure gradient</a:t>
                </a: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R = resistance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مستطيل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160397-AED7-4192-B93B-86A6EB5AC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08" y="2788106"/>
                <a:ext cx="8291264" cy="2192010"/>
              </a:xfrm>
              <a:prstGeom prst="rect">
                <a:avLst/>
              </a:prstGeom>
              <a:blipFill rotWithShape="0">
                <a:blip r:embed="rId4"/>
                <a:stretch>
                  <a:fillRect l="-1103" b="-527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DB52CB7-7910-4387-A568-360B40481139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6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57200" y="31619"/>
            <a:ext cx="7211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are only three variables: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viscosity, vessel length, and radius,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since 8 and π are both constants. 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107504" y="112474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Two of these variables,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viscosity and vessel length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will change slowly in the body.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1520" y="1955741"/>
            <a:ext cx="793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Only one of these factors,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radius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can changed rapidly by vasoconstriction and vasodilation, thus dramatically affecting resistance and flow</a:t>
            </a:r>
            <a:endParaRPr lang="ar-SA" sz="2400" dirty="0"/>
          </a:p>
        </p:txBody>
      </p:sp>
      <p:sp>
        <p:nvSpPr>
          <p:cNvPr id="7" name="مستطيل 6"/>
          <p:cNvSpPr/>
          <p:nvPr/>
        </p:nvSpPr>
        <p:spPr>
          <a:xfrm>
            <a:off x="251520" y="35558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 changes in the radius will greatly affect flow, since it raised to the fourth power in the equation.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7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1342795" y="5065095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rt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427875" y="164812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17193" y="724708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the end of this section, you will be able to: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E8341-1C5B-4B09-95C0-78C37A28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48622-0B8C-4559-9B1E-367D1DB9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57200" y="1262648"/>
            <a:ext cx="496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across the blood vessel wall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" y="1763671"/>
            <a:ext cx="611603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fluid &amp;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Laminar and Turbulent Flow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4765" y="2300869"/>
            <a:ext cx="1672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flow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24765" y="2796456"/>
            <a:ext cx="293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Poiseuille’s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Equation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06955" y="3292043"/>
            <a:ext cx="542174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resistance in the vascular system    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0396" y="3836992"/>
            <a:ext cx="354141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Pressure and Blood Flow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50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3265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Ohm law                         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331560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Electrical current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means the quantity of charge passed through a material in period of time   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25543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Q=V/t   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V:volume     t : time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3702" y="1755640"/>
            <a:ext cx="8634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Blood flow rate: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means the quantity (volume) of blood passes a given point in the circulation in a given period of time (ml/sec), (L/min) </a:t>
            </a:r>
            <a:endParaRPr lang="ar-SA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8042A-7031-42B0-9668-5D48A0AE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54929-FB3C-4962-BC90-3959021A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B6826-8A8B-4597-A3AF-7CC65DBE94FB}"/>
              </a:ext>
            </a:extLst>
          </p:cNvPr>
          <p:cNvSpPr txBox="1"/>
          <p:nvPr/>
        </p:nvSpPr>
        <p:spPr>
          <a:xfrm>
            <a:off x="426668" y="948223"/>
            <a:ext cx="829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Thus, the Poiseuille’s law can be considered analogous to the Ohm’s law of current in which: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00593-F49E-400F-8CB0-C8C056CB85D6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  <p:sp>
        <p:nvSpPr>
          <p:cNvPr id="12" name="مستطيل 4">
            <a:extLst>
              <a:ext uri="{FF2B5EF4-FFF2-40B4-BE49-F238E27FC236}">
                <a16:creationId xmlns:a16="http://schemas.microsoft.com/office/drawing/2014/main" id="{0D07AD0A-B9EF-44D3-89CE-33B050372271}"/>
              </a:ext>
            </a:extLst>
          </p:cNvPr>
          <p:cNvSpPr/>
          <p:nvPr/>
        </p:nvSpPr>
        <p:spPr>
          <a:xfrm>
            <a:off x="323528" y="4192769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= e/t          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: current  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e: electrical charge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I=∆V/r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ohm's law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∆V: electrical potential difference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r:  ohm's resistance              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33265" y="804831"/>
            <a:ext cx="36640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 =∆P/R               I = ∆V/r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90491" y="1435509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               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88663" y="2046039"/>
            <a:ext cx="2030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∆P              ∆V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70311" y="2711542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        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3EF3DA-3DBA-43C3-B69E-DB265918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EF182-8B51-483E-9D46-5FC05CF9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341169-601E-4BF6-8E95-05058C6B128C}"/>
              </a:ext>
            </a:extLst>
          </p:cNvPr>
          <p:cNvCxnSpPr/>
          <p:nvPr/>
        </p:nvCxnSpPr>
        <p:spPr>
          <a:xfrm>
            <a:off x="2590798" y="1052736"/>
            <a:ext cx="72045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EDC11A-8B86-457D-A437-0F7C1C296239}"/>
              </a:ext>
            </a:extLst>
          </p:cNvPr>
          <p:cNvCxnSpPr/>
          <p:nvPr/>
        </p:nvCxnSpPr>
        <p:spPr>
          <a:xfrm>
            <a:off x="2627645" y="2276872"/>
            <a:ext cx="72045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99AF31-4CDD-4945-852B-1312213106E2}"/>
              </a:ext>
            </a:extLst>
          </p:cNvPr>
          <p:cNvCxnSpPr/>
          <p:nvPr/>
        </p:nvCxnSpPr>
        <p:spPr>
          <a:xfrm>
            <a:off x="2590798" y="1666342"/>
            <a:ext cx="72045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243D47-EF9A-4474-8BD3-2974B3A1DDF4}"/>
              </a:ext>
            </a:extLst>
          </p:cNvPr>
          <p:cNvCxnSpPr/>
          <p:nvPr/>
        </p:nvCxnSpPr>
        <p:spPr>
          <a:xfrm>
            <a:off x="2590798" y="2942374"/>
            <a:ext cx="72045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0">
                <a:extLst>
                  <a:ext uri="{FF2B5EF4-FFF2-40B4-BE49-F238E27FC236}">
                    <a16:creationId xmlns:a16="http://schemas.microsoft.com/office/drawing/2014/main" id="{DED1F4F3-DA87-452C-9A7A-BBF8067F2204}"/>
                  </a:ext>
                </a:extLst>
              </p:cNvPr>
              <p:cNvSpPr/>
              <p:nvPr/>
            </p:nvSpPr>
            <p:spPr>
              <a:xfrm>
                <a:off x="1619672" y="3503272"/>
                <a:ext cx="4873505" cy="2210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From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Poiseuille's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Equation:  	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𝑸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𝜼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𝜟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rtl="0"/>
                <a:r>
                  <a:rPr lang="en-US" sz="2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 =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𝜼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𝑳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/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algn="l" rtl="0"/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measured  in 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ohm</a:t>
                </a: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مستطيل 10">
                <a:extLst>
                  <a:ext uri="{FF2B5EF4-FFF2-40B4-BE49-F238E27FC236}">
                    <a16:creationId xmlns:a16="http://schemas.microsoft.com/office/drawing/2014/main" id="{DED1F4F3-DA87-452C-9A7A-BBF8067F2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03272"/>
                <a:ext cx="4873505" cy="2210477"/>
              </a:xfrm>
              <a:prstGeom prst="rect">
                <a:avLst/>
              </a:prstGeom>
              <a:blipFill>
                <a:blip r:embed="rId5"/>
                <a:stretch>
                  <a:fillRect l="-2003" t="-2210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374609D-E556-4D77-AD22-40835161D242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136525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= 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𝟏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𝟐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+ 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Parallel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1/ 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+ 1/ 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𝟐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+1/𝑹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𝟑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Circulatory systems have both series and parallel arrangements of blood vessels.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DC636C-B0A7-46DA-BC83-32B44368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23F5F-29C7-4D8C-AF23-F7ED5807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/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A6D32549-A17C-4C33-AB1E-A52E943783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 bwMode="auto">
          <a:xfrm>
            <a:off x="1754187" y="2730890"/>
            <a:ext cx="5635625" cy="362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98897-EC46-4CCA-A68C-4A5D07AC660F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92013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115616" y="260648"/>
            <a:ext cx="7272808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Pressure and Blood Flow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If the velocity of a fluid flowing in a tube increased by reducing the radius of the tube it will reach a critical velocity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 laminar flow changes </a:t>
            </a:r>
            <a:endParaRPr lang="ar-SA" sz="2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4864"/>
            <a:ext cx="8435280" cy="42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70267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Critical velocity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the velocity of a liquid flow up to which its flow is streamlined and after which its flow becomes turbulent.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ÙØªÙØ¬Ø© Ø¨Ø­Ø« Ø§ÙØµÙØ± Ø¹Ù âªturbulent flowâ¬â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-7518" r="-425" b="8974"/>
          <a:stretch/>
        </p:blipFill>
        <p:spPr bwMode="auto">
          <a:xfrm>
            <a:off x="1331640" y="3188205"/>
            <a:ext cx="6480719" cy="35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8B55B-717E-4127-BF53-C2781E8302FA}"/>
              </a:ext>
            </a:extLst>
          </p:cNvPr>
          <p:cNvSpPr txBox="1"/>
          <p:nvPr/>
        </p:nvSpPr>
        <p:spPr>
          <a:xfrm>
            <a:off x="312057" y="15614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Critical velocity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134531" y="1618546"/>
                <a:ext cx="864096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The critical velocity depends on </a:t>
                </a:r>
              </a:p>
              <a:p>
                <a:pPr marL="457200" indent="-457200" algn="l" rtl="0">
                  <a:buFont typeface="Arial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Coefficient  of viscosity (η), </a:t>
                </a:r>
              </a:p>
              <a:p>
                <a:pPr marL="457200" indent="-457200" algn="l" rtl="0">
                  <a:buFont typeface="Arial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Density of the liquid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), and </a:t>
                </a:r>
              </a:p>
              <a:p>
                <a:pPr marL="457200" indent="-457200" algn="l" rtl="0">
                  <a:buFont typeface="Arial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Radius  of the tube (r). </a:t>
                </a:r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1" y="1618546"/>
                <a:ext cx="864096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058" t="-3113" b="-81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24</a:t>
            </a:fld>
            <a:endParaRPr lang="ar-SA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5357EA2-CA1D-4743-AA03-D97909EFE268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8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395536" y="116632"/>
                <a:ext cx="8640960" cy="251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Using the methods of dimensions, one can show that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𝜼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𝝆</m:t>
                    </m:r>
                    <m:r>
                      <a:rPr lang="en-US" sz="2400" b="1" i="1">
                        <a:latin typeface="Cambria Math"/>
                      </a:rPr>
                      <m:t> :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density     r:radius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𝜼</m:t>
                    </m:r>
                    <m:r>
                      <a:rPr lang="en-US" sz="2400" b="1" i="1">
                        <a:latin typeface="Cambria Math"/>
                      </a:rPr>
                      <m:t>: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viscosity                                               K : Reynolds's number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≈</m:t>
                    </m:r>
                    <m:r>
                      <a:rPr lang="en-US" sz="2400" b="1" i="1">
                        <a:latin typeface="Cambria Math"/>
                      </a:rPr>
                      <m:t>𝟏𝟎𝟎𝟎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for many fluids (blood)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 rtl="0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The critical velocity will be lower if there are restrictions or obstructions in the tube .</a:t>
                </a:r>
                <a:endParaRPr lang="ar-SA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640960" cy="2516202"/>
              </a:xfrm>
              <a:prstGeom prst="rect">
                <a:avLst/>
              </a:prstGeom>
              <a:blipFill rotWithShape="0">
                <a:blip r:embed="rId5"/>
                <a:stretch>
                  <a:fillRect l="-1129" t="-1937" b="-46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1">
            <a:extLst>
              <a:ext uri="{FF2B5EF4-FFF2-40B4-BE49-F238E27FC236}">
                <a16:creationId xmlns:a16="http://schemas.microsoft.com/office/drawing/2014/main" id="{C71297AD-5872-4E82-94DB-AEEB2CE08073}"/>
              </a:ext>
            </a:extLst>
          </p:cNvPr>
          <p:cNvSpPr/>
          <p:nvPr/>
        </p:nvSpPr>
        <p:spPr>
          <a:xfrm>
            <a:off x="395536" y="302516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Reynolds Number (K)</a:t>
            </a:r>
            <a:r>
              <a:rPr lang="en-US" sz="2400" dirty="0"/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is a pure number that determines the nature of flow through a pipe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Reynolds number is the ratio of inertial forces to viscous forces.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then     K= 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ρr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)/η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25</a:t>
            </a:fld>
            <a:endParaRPr lang="ar-SA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5357EA2-CA1D-4743-AA03-D97909EFE268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7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turbulent2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7056784" cy="324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179512" y="1019637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If the value of Reynolds Number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 lies between 0 to 2000, the flow of liquid is streamline or laminar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(the layers of liquid glide or slip over one another like sheets or laminar).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If the value of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 is greater than 3000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flow is turbulent.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For values in between,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flow is not steady and changes from one to another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5536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Reynolds number is used to determine whether a fluid is in laminar or turbulent flow.) </a:t>
            </a:r>
            <a:endParaRPr lang="ar-SA" sz="240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26</a:t>
            </a:fld>
            <a:endParaRPr lang="ar-SA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5357EA2-CA1D-4743-AA03-D97909EFE268}"/>
              </a:ext>
            </a:extLst>
          </p:cNvPr>
          <p:cNvSpPr txBox="1"/>
          <p:nvPr/>
        </p:nvSpPr>
        <p:spPr>
          <a:xfrm>
            <a:off x="457200" y="6400412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/21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5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27</a:t>
            </a:fld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1115616" y="620688"/>
                <a:ext cx="7632848" cy="3968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Example:  Find the kinetic energy (KE) of 2gm of blood leaving aorta of radius 1.2cm.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K.E = (Mv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/2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(1000×3.5×10</a:t>
                </a:r>
                <a:r>
                  <a:rPr lang="en-US" sz="24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)/(1.04×10</a:t>
                </a:r>
                <a:r>
                  <a:rPr lang="en-US" sz="24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×1.2×10</a:t>
                </a:r>
                <a:r>
                  <a:rPr lang="en-US" sz="24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0.28 m/s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K.E= (1/2)×(2×10</a:t>
                </a:r>
                <a:r>
                  <a:rPr lang="en-US" sz="24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)×(0.28)</a:t>
                </a:r>
                <a:r>
                  <a:rPr lang="en-US" sz="24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=8×10</a:t>
                </a:r>
                <a:r>
                  <a:rPr lang="en-US" sz="24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joule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20688"/>
                <a:ext cx="7632848" cy="3968266"/>
              </a:xfrm>
              <a:prstGeom prst="rect">
                <a:avLst/>
              </a:prstGeom>
              <a:blipFill rotWithShape="0">
                <a:blip r:embed="rId2"/>
                <a:stretch>
                  <a:fillRect l="-1198" t="-614" b="-169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065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âªblood  flow thank you anim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95C0F-3C43-4C2F-A715-7585C1AC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61D6B-9F42-4326-A396-80155D4B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58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23528" y="76470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greatest pressure drop in the cardiovascular system occurs in the region of the arterioles and capillaries.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3528" y="188640"/>
            <a:ext cx="496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across the blood vessel wall</a:t>
            </a:r>
            <a:endParaRPr lang="ar-S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13" y="1604704"/>
            <a:ext cx="5162550" cy="356235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043608" y="543853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capillaries have very thin walls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(~1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that permit easy diffusion of O2 and CO2.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EBD8E0B-421C-4D51-A6F1-C109D8481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58441"/>
          <a:stretch/>
        </p:blipFill>
        <p:spPr bwMode="auto">
          <a:xfrm>
            <a:off x="3995082" y="984831"/>
            <a:ext cx="5256584" cy="24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 r="9721"/>
          <a:stretch/>
        </p:blipFill>
        <p:spPr bwMode="auto">
          <a:xfrm>
            <a:off x="3923929" y="3435576"/>
            <a:ext cx="4573016" cy="327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/>
          <p:nvPr/>
        </p:nvSpPr>
        <p:spPr>
          <a:xfrm>
            <a:off x="226111" y="3273256"/>
            <a:ext cx="4345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Consider along tube of radius R carrying blood at pressure P.  We calculate the tension T in the wall.</a:t>
            </a:r>
          </a:p>
        </p:txBody>
      </p:sp>
      <p:sp>
        <p:nvSpPr>
          <p:cNvPr id="7" name="Rectangle 3"/>
          <p:cNvSpPr/>
          <p:nvPr/>
        </p:nvSpPr>
        <p:spPr>
          <a:xfrm>
            <a:off x="1043608" y="5097369"/>
            <a:ext cx="1798762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= RP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5CD3F-A4F4-475B-B8DD-A19F40B1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DF1B0-CBCD-4909-B119-8B14F1FC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47583" y="182579"/>
            <a:ext cx="4724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the capillaries  do not burst?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2554" y="923459"/>
            <a:ext cx="4369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law of Laplace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tension in the wall of a tube is related to the radius of the tube and the pressure inside the tube.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3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316957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can divide the tube in half as shown in figure.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force per unit length pushing upward is: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2RP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2"/>
          <p:cNvSpPr/>
          <p:nvPr/>
        </p:nvSpPr>
        <p:spPr>
          <a:xfrm>
            <a:off x="-36512" y="2634747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Since the wall is in equilibrium, the force pushing the two halves a part is equal to the tension forces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holding them to gather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                 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2T =2RP</a:t>
            </a:r>
          </a:p>
          <a:p>
            <a:pPr algn="l" rtl="0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                               or           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=RP    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Laplace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equation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00" y="4204407"/>
            <a:ext cx="727280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DE1A4-3C81-4C7E-890B-DE700CB7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F1DC-F33F-4A63-BB0B-93B162D3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95536" y="14127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There is a tension force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per unit length at each edge that holds the top half of the tube to bottom half.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2T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6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683568" y="62068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tension in the wall of the aorta is about 156,000 dynes/cm while the tension in a capillary wall is only about 24 dynes/cm.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comparison, a single layer of toilet tissue can withstand a tension of about 50,000 dynes/cm before tearing.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tension is about 3000 times greater than that the capillary has to withstand.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1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fluidkinematics-150316030122-conversion-gate01/95/fluid-kinematics-7-638.jpg?cb=14265927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0" b="15141"/>
          <a:stretch/>
        </p:blipFill>
        <p:spPr bwMode="auto">
          <a:xfrm>
            <a:off x="-63881" y="4744970"/>
            <a:ext cx="4769056" cy="211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573935" y="220164"/>
            <a:ext cx="5996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800" b="1" dirty="0">
                <a:solidFill>
                  <a:srgbClr val="00B0F0"/>
                </a:solidFill>
              </a:rPr>
              <a:t> Physics of Blood Flow in Small Arteries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3386CF0-E138-4BEB-A92D-329C4444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4" y="4515052"/>
            <a:ext cx="416185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42A8F6-75DE-4056-96FB-B302F19C2B5F}"/>
              </a:ext>
            </a:extLst>
          </p:cNvPr>
          <p:cNvCxnSpPr>
            <a:stCxn id="1026" idx="0"/>
            <a:endCxn id="1026" idx="0"/>
          </p:cNvCxnSpPr>
          <p:nvPr/>
        </p:nvCxnSpPr>
        <p:spPr>
          <a:xfrm>
            <a:off x="2320647" y="47449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88D2E285-145D-45AE-8CA5-36FBE769A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72832"/>
              </p:ext>
            </p:extLst>
          </p:nvPr>
        </p:nvGraphicFramePr>
        <p:xfrm>
          <a:off x="724086" y="915377"/>
          <a:ext cx="82123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157">
                  <a:extLst>
                    <a:ext uri="{9D8B030D-6E8A-4147-A177-3AD203B41FA5}">
                      <a16:colId xmlns:a16="http://schemas.microsoft.com/office/drawing/2014/main" val="1404423818"/>
                    </a:ext>
                  </a:extLst>
                </a:gridCol>
                <a:gridCol w="4106157">
                  <a:extLst>
                    <a:ext uri="{9D8B030D-6E8A-4147-A177-3AD203B41FA5}">
                      <a16:colId xmlns:a16="http://schemas.microsoft.com/office/drawing/2014/main" val="2696271290"/>
                    </a:ext>
                  </a:extLst>
                </a:gridCol>
              </a:tblGrid>
              <a:tr h="84156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ideal fluid 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(Gas and Liquid): </a:t>
                      </a:r>
                    </a:p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real fluid :   </a:t>
                      </a:r>
                    </a:p>
                    <a:p>
                      <a:pPr algn="l" rtl="0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8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1.It is incompressible</a:t>
                      </a:r>
                    </a:p>
                    <a:p>
                      <a:pPr algn="l" rtl="0"/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(the density of the fluid is constant);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1. It is compressible</a:t>
                      </a:r>
                      <a:endParaRPr lang="ar-SA" sz="1800" b="1" dirty="0"/>
                    </a:p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6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2.Nonviscous  </a:t>
                      </a:r>
                    </a:p>
                    <a:p>
                      <a:pPr algn="l" rtl="0"/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the fluid has no internal friction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Viscous </a:t>
                      </a: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6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Steady flow ( the velocity of the fluid at each point is constant in time).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Velocity  is changed </a:t>
                      </a:r>
                      <a:endParaRPr lang="ar-SA" sz="1800" b="1" dirty="0">
                        <a:solidFill>
                          <a:srgbClr val="C00000"/>
                        </a:solidFill>
                      </a:endParaRPr>
                    </a:p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3478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E9ECEA-CDDD-407B-845C-EBC3149C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CE8FC-D4CF-4A0A-9EB9-66D9D798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03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8578" y="891835"/>
            <a:ext cx="9005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Laminar Flow: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"Streamline flow of a fluid in which the fluid moves in layers without fluctuations or turbulence so that successive particles passing the same point have the same velocity . </a:t>
            </a:r>
          </a:p>
        </p:txBody>
      </p:sp>
      <p:pic>
        <p:nvPicPr>
          <p:cNvPr id="3" name="صورة 2" descr="img28_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598" y="2265696"/>
            <a:ext cx="2774682" cy="37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331640" y="297810"/>
            <a:ext cx="476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Laminar and Turbulent Flow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1" descr="flow7b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061" y="2380876"/>
            <a:ext cx="5161206" cy="417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3C42A-4B2F-4C8E-BAB2-E7125A0D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79E1-2CAF-4CC2-B6D6-AA738052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67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6976" y="188640"/>
            <a:ext cx="8525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red blood cells in an artery are not distributed uniformly; there are more in the center than the edges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66976" y="1091672"/>
            <a:ext cx="8381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produces two effects:</a:t>
            </a:r>
          </a:p>
          <a:p>
            <a:pPr lvl="0"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1-When blood enters a small vessel from the side of main vessel the percentage of red blood cell in that blood </a:t>
            </a: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(the hematocrit)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will be slightly less than in the blood in the main vessel because of the </a:t>
            </a: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(skimming effect.) or (plasma skimming)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3102699"/>
            <a:ext cx="4600575" cy="33415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F090-2E33-4201-8F0E-D7CBE439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5E78B-AA5A-41AE-A526-10869B2B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9920"/>
            <a:ext cx="3552825" cy="207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8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.3|3.6|0.9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6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60.2|10.5|1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5|30.9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37.4|5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3.9|45.3|3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1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1807</Words>
  <Application>Microsoft Office PowerPoint</Application>
  <PresentationFormat>عرض على الشاشة (4:3)</PresentationFormat>
  <Paragraphs>204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سمة Office</vt:lpstr>
      <vt:lpstr>L9 Physics of Blood Flow in Small Arteries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 the cardiovascular system</dc:title>
  <dc:creator>user</dc:creator>
  <cp:lastModifiedBy>ahmed ali</cp:lastModifiedBy>
  <cp:revision>204</cp:revision>
  <dcterms:created xsi:type="dcterms:W3CDTF">2015-10-03T17:20:06Z</dcterms:created>
  <dcterms:modified xsi:type="dcterms:W3CDTF">2022-02-04T03:20:51Z</dcterms:modified>
</cp:coreProperties>
</file>